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FF009-BA6D-4395-A71B-B979881FA3C9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472BF-42E7-48E9-ABA5-5AC68DCD7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50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2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9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89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53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17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94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5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09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65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13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1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B36CA-E908-49AE-86BE-5D71A6B087AD}" type="datetimeFigureOut">
              <a:rPr lang="en-GB" smtClean="0"/>
              <a:t>11/05/2018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2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477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Reigate and Banstead Borough Council </a:t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Organisation Chart, Top Management Levels</a:t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Pay Data Transparency, 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April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2018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9957" y="1233314"/>
            <a:ext cx="8568952" cy="55022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r">
              <a:buNone/>
            </a:pP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078716" y="1340768"/>
            <a:ext cx="3209375" cy="882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Chief Executive</a:t>
            </a:r>
          </a:p>
          <a:p>
            <a:pPr algn="ctr"/>
            <a:r>
              <a:rPr lang="en-GB" sz="1200" dirty="0" smtClean="0"/>
              <a:t>John Jory</a:t>
            </a:r>
          </a:p>
          <a:p>
            <a:pPr algn="ctr"/>
            <a:r>
              <a:rPr lang="en-GB" sz="1200" dirty="0" smtClean="0"/>
              <a:t>Grade and salary ceiling: n/a (on a spot salary)</a:t>
            </a:r>
          </a:p>
          <a:p>
            <a:pPr algn="ctr"/>
            <a:r>
              <a:rPr lang="en-GB" sz="1200" dirty="0" smtClean="0"/>
              <a:t>c£178,000</a:t>
            </a:r>
            <a:endParaRPr lang="en-GB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98557" y="2564904"/>
            <a:ext cx="8136904" cy="3297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dirty="0"/>
              <a:t>Management Team </a:t>
            </a:r>
          </a:p>
          <a:p>
            <a:pPr algn="ctr"/>
            <a:r>
              <a:rPr lang="en-GB" sz="1200" dirty="0"/>
              <a:t>Grade: Service Manager  Salary Scale SMP 79 to SMP 90</a:t>
            </a:r>
          </a:p>
          <a:p>
            <a:pPr algn="ctr"/>
            <a:r>
              <a:rPr lang="en-GB" sz="1200" dirty="0"/>
              <a:t>   Salary for SMP 81 rounded to nearest £5k is £75,000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69529" y="3609095"/>
            <a:ext cx="1542090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Policy and Performance </a:t>
            </a:r>
          </a:p>
          <a:p>
            <a:pPr algn="ctr"/>
            <a:r>
              <a:rPr lang="en-GB" sz="1200" dirty="0" smtClean="0"/>
              <a:t>Gavin Handford</a:t>
            </a:r>
          </a:p>
          <a:p>
            <a:pPr algn="ctr"/>
            <a:r>
              <a:rPr lang="en-GB" sz="1200" dirty="0" smtClean="0"/>
              <a:t>Grade: SMP </a:t>
            </a:r>
            <a:r>
              <a:rPr lang="en-GB" sz="1200" dirty="0" smtClean="0"/>
              <a:t>86</a:t>
            </a:r>
            <a:endParaRPr lang="en-GB" sz="1200" dirty="0" smtClean="0"/>
          </a:p>
          <a:p>
            <a:pPr algn="ctr"/>
            <a:endParaRPr lang="en-GB" sz="1000" dirty="0"/>
          </a:p>
        </p:txBody>
      </p:sp>
      <p:sp>
        <p:nvSpPr>
          <p:cNvPr id="22" name="Rounded Rectangle 21"/>
          <p:cNvSpPr/>
          <p:nvPr/>
        </p:nvSpPr>
        <p:spPr>
          <a:xfrm>
            <a:off x="6948264" y="4725172"/>
            <a:ext cx="1469752" cy="930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Health and Wellbeing</a:t>
            </a:r>
          </a:p>
          <a:p>
            <a:pPr algn="ctr"/>
            <a:r>
              <a:rPr lang="en-GB" sz="1200" dirty="0" smtClean="0"/>
              <a:t>Tom Kealey</a:t>
            </a:r>
          </a:p>
          <a:p>
            <a:pPr algn="ctr"/>
            <a:r>
              <a:rPr lang="en-GB" sz="1200" dirty="0" smtClean="0"/>
              <a:t>Grade: </a:t>
            </a:r>
            <a:r>
              <a:rPr lang="en-GB" sz="1200" smtClean="0"/>
              <a:t>SMP </a:t>
            </a:r>
            <a:r>
              <a:rPr lang="en-GB" sz="1200" smtClean="0"/>
              <a:t>86</a:t>
            </a:r>
            <a:endParaRPr lang="en-GB" sz="1200" dirty="0" smtClean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7524328" y="39690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4915" y="6375811"/>
            <a:ext cx="8347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All posts and employees are permanent. Figures are presented to the nearest £5,000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648703" y="3581715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Finance</a:t>
            </a:r>
          </a:p>
          <a:p>
            <a:pPr algn="ctr"/>
            <a:r>
              <a:rPr lang="en-GB" sz="1200" dirty="0" smtClean="0"/>
              <a:t>Jocelyn Convey</a:t>
            </a:r>
          </a:p>
          <a:p>
            <a:pPr algn="ctr"/>
            <a:r>
              <a:rPr lang="en-GB" sz="1200" dirty="0" smtClean="0"/>
              <a:t>Grade: </a:t>
            </a:r>
            <a:r>
              <a:rPr lang="en-GB" sz="1200" smtClean="0"/>
              <a:t>SMP 90 </a:t>
            </a:r>
            <a:endParaRPr lang="en-GB" sz="1200" dirty="0" smtClean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654433" y="3850775"/>
            <a:ext cx="0" cy="23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478360" y="3571956"/>
            <a:ext cx="2054080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Property</a:t>
            </a:r>
          </a:p>
          <a:p>
            <a:pPr algn="ctr"/>
            <a:r>
              <a:rPr lang="en-GB" sz="1200" dirty="0" smtClean="0"/>
              <a:t>John Reed</a:t>
            </a:r>
          </a:p>
          <a:p>
            <a:pPr algn="ctr"/>
            <a:r>
              <a:rPr lang="en-GB" sz="1200" dirty="0" smtClean="0"/>
              <a:t>Grade: n/a (on a spot salary) </a:t>
            </a:r>
          </a:p>
          <a:p>
            <a:pPr algn="ctr"/>
            <a:r>
              <a:rPr lang="en-GB" sz="1200" dirty="0" smtClean="0"/>
              <a:t>c£94,000</a:t>
            </a:r>
            <a:endParaRPr lang="en-GB" sz="1200" dirty="0" smtClean="0"/>
          </a:p>
        </p:txBody>
      </p:sp>
      <p:cxnSp>
        <p:nvCxnSpPr>
          <p:cNvPr id="43" name="Straight Connector 42"/>
          <p:cNvCxnSpPr>
            <a:stCxn id="61" idx="0"/>
          </p:cNvCxnSpPr>
          <p:nvPr/>
        </p:nvCxnSpPr>
        <p:spPr>
          <a:xfrm flipH="1" flipV="1">
            <a:off x="7213402" y="3325198"/>
            <a:ext cx="291998" cy="246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679670" y="3609095"/>
            <a:ext cx="1748314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 smtClean="0"/>
          </a:p>
          <a:p>
            <a:pPr algn="ctr"/>
            <a:r>
              <a:rPr lang="en-GB" sz="1200" dirty="0" smtClean="0"/>
              <a:t>Head of People and Communities</a:t>
            </a:r>
          </a:p>
          <a:p>
            <a:pPr algn="ctr"/>
            <a:r>
              <a:rPr lang="en-GB" sz="1200" dirty="0" smtClean="0"/>
              <a:t>Mari Roberts-Wood</a:t>
            </a:r>
          </a:p>
          <a:p>
            <a:pPr algn="ctr"/>
            <a:r>
              <a:rPr lang="en-GB" sz="1200" dirty="0" smtClean="0"/>
              <a:t>Grade: SMP </a:t>
            </a:r>
            <a:r>
              <a:rPr lang="en-GB" sz="1200" dirty="0" smtClean="0"/>
              <a:t>86</a:t>
            </a:r>
            <a:endParaRPr lang="en-GB" sz="1200" dirty="0" smtClean="0"/>
          </a:p>
          <a:p>
            <a:pPr algn="ctr"/>
            <a:endParaRPr lang="en-GB" sz="1000" dirty="0"/>
          </a:p>
        </p:txBody>
      </p:sp>
      <p:sp>
        <p:nvSpPr>
          <p:cNvPr id="67" name="Rounded Rectangle 66"/>
          <p:cNvSpPr/>
          <p:nvPr/>
        </p:nvSpPr>
        <p:spPr>
          <a:xfrm>
            <a:off x="3444358" y="4712773"/>
            <a:ext cx="1584176" cy="996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Customers,  Communications and Change</a:t>
            </a:r>
          </a:p>
          <a:p>
            <a:pPr algn="ctr"/>
            <a:r>
              <a:rPr lang="en-GB" sz="1200" dirty="0" smtClean="0"/>
              <a:t>Fiona Cullen</a:t>
            </a:r>
          </a:p>
          <a:p>
            <a:pPr algn="ctr"/>
            <a:r>
              <a:rPr lang="en-GB" sz="1200" dirty="0" smtClean="0"/>
              <a:t>Grade: SMP </a:t>
            </a:r>
            <a:r>
              <a:rPr lang="en-GB" sz="1200" dirty="0" smtClean="0"/>
              <a:t>86</a:t>
            </a:r>
            <a:endParaRPr lang="en-GB" sz="1200" dirty="0" smtClean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2722706" y="3767792"/>
            <a:ext cx="0" cy="31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276459" y="4712773"/>
            <a:ext cx="1384759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 Places &amp; Planning</a:t>
            </a:r>
          </a:p>
          <a:p>
            <a:pPr algn="ctr"/>
            <a:r>
              <a:rPr lang="en-GB" sz="1200" smtClean="0"/>
              <a:t>Luci </a:t>
            </a:r>
            <a:r>
              <a:rPr lang="en-GB" sz="1200" dirty="0" smtClean="0"/>
              <a:t>Mould</a:t>
            </a:r>
          </a:p>
          <a:p>
            <a:pPr algn="ctr"/>
            <a:r>
              <a:rPr lang="en-GB" sz="1200" dirty="0" smtClean="0"/>
              <a:t>Grade: SMP 90</a:t>
            </a:r>
            <a:endParaRPr lang="en-GB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939397" y="3885846"/>
            <a:ext cx="0" cy="134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514001" y="3864650"/>
            <a:ext cx="25052" cy="1325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1527887" y="4712773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Recycling &amp; Cleansing</a:t>
            </a:r>
          </a:p>
          <a:p>
            <a:pPr algn="ctr"/>
            <a:r>
              <a:rPr lang="en-GB" sz="1200" dirty="0" smtClean="0"/>
              <a:t>Frank Etheridge</a:t>
            </a:r>
          </a:p>
          <a:p>
            <a:pPr algn="ctr"/>
            <a:r>
              <a:rPr lang="en-GB" sz="1200" dirty="0" smtClean="0"/>
              <a:t>Grade: SMP </a:t>
            </a:r>
            <a:r>
              <a:rPr lang="en-GB" sz="1200" dirty="0" smtClean="0"/>
              <a:t>86</a:t>
            </a:r>
            <a:endParaRPr lang="en-GB" sz="1200" dirty="0"/>
          </a:p>
        </p:txBody>
      </p:sp>
      <p:cxnSp>
        <p:nvCxnSpPr>
          <p:cNvPr id="13" name="Straight Connector 12"/>
          <p:cNvCxnSpPr>
            <a:endCxn id="8" idx="0"/>
          </p:cNvCxnSpPr>
          <p:nvPr/>
        </p:nvCxnSpPr>
        <p:spPr>
          <a:xfrm>
            <a:off x="4654433" y="2222866"/>
            <a:ext cx="12576" cy="342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36296" y="3885846"/>
            <a:ext cx="0" cy="134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4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805</TotalTime>
  <Words>150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Reigate and Banstead Borough Council  Organisation Chart, Top Management Levels  Pay Data Transparency,  April 2018  </vt:lpstr>
    </vt:vector>
  </TitlesOfParts>
  <Company>Reigate &amp; Banstead 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Transparency – Organisation Chart Top Three Tiers</dc:title>
  <dc:creator>Diane Hogg</dc:creator>
  <cp:lastModifiedBy>HoggDia</cp:lastModifiedBy>
  <cp:revision>66</cp:revision>
  <cp:lastPrinted>2014-10-08T14:37:58Z</cp:lastPrinted>
  <dcterms:created xsi:type="dcterms:W3CDTF">2014-10-08T09:37:19Z</dcterms:created>
  <dcterms:modified xsi:type="dcterms:W3CDTF">2018-05-11T09:24:42Z</dcterms:modified>
</cp:coreProperties>
</file>