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FF009-BA6D-4395-A71B-B979881FA3C9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472BF-42E7-48E9-ABA5-5AC68DCD7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50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2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9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89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53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17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94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5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09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65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13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1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B36CA-E908-49AE-86BE-5D71A6B087AD}" type="datetimeFigureOut">
              <a:rPr lang="en-GB" smtClean="0"/>
              <a:t>23/03/2018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2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477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Reigate and Banstead Borough Council </a:t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Organisation Chart, Top Three Levels</a:t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Transparency, 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April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2016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9957" y="1233314"/>
            <a:ext cx="8568952" cy="55022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r">
              <a:buNone/>
            </a:pP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105778" y="1520788"/>
            <a:ext cx="30963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Chief Executive</a:t>
            </a:r>
          </a:p>
          <a:p>
            <a:pPr algn="ctr"/>
            <a:r>
              <a:rPr lang="en-GB" sz="1200" dirty="0" smtClean="0"/>
              <a:t>John Jory</a:t>
            </a:r>
          </a:p>
          <a:p>
            <a:pPr algn="ctr"/>
            <a:r>
              <a:rPr lang="en-GB" sz="1200" dirty="0" smtClean="0"/>
              <a:t>Grade and salary ceiling: n/a (on a spot salary)</a:t>
            </a:r>
            <a:endParaRPr lang="en-GB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3078716" y="2204864"/>
            <a:ext cx="3096344" cy="652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Deputy Chief Executive </a:t>
            </a:r>
            <a:r>
              <a:rPr lang="en-GB" sz="1200" dirty="0" smtClean="0"/>
              <a:t>– Kathy O’Leary</a:t>
            </a:r>
            <a:endParaRPr lang="en-GB" sz="1200" dirty="0" smtClean="0"/>
          </a:p>
          <a:p>
            <a:pPr algn="ctr"/>
            <a:r>
              <a:rPr lang="en-GB" sz="1200" dirty="0" smtClean="0"/>
              <a:t>Grade: DCE </a:t>
            </a:r>
            <a:r>
              <a:rPr lang="en-GB" sz="1200" dirty="0" smtClean="0"/>
              <a:t>P93</a:t>
            </a:r>
            <a:endParaRPr lang="en-GB" sz="1200" dirty="0" smtClean="0"/>
          </a:p>
          <a:p>
            <a:pPr algn="ctr"/>
            <a:r>
              <a:rPr lang="en-GB" sz="1200" dirty="0" smtClean="0"/>
              <a:t>Salary ceiling  £</a:t>
            </a:r>
            <a:r>
              <a:rPr lang="en-GB" sz="1200" dirty="0" smtClean="0"/>
              <a:t>104,859</a:t>
            </a:r>
            <a:endParaRPr lang="en-GB" sz="1200" dirty="0" smtClean="0"/>
          </a:p>
          <a:p>
            <a:pPr algn="ctr"/>
            <a:endParaRPr lang="en-GB" sz="12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1254246" y="3068960"/>
            <a:ext cx="698123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Management Team </a:t>
            </a:r>
          </a:p>
          <a:p>
            <a:pPr algn="ctr"/>
            <a:r>
              <a:rPr lang="en-GB" sz="1200" dirty="0" smtClean="0"/>
              <a:t>Grade: Service Manager  Salary Scale SMP 79 to SMP 90</a:t>
            </a:r>
          </a:p>
          <a:p>
            <a:pPr algn="ctr"/>
            <a:r>
              <a:rPr lang="en-GB" sz="1200" dirty="0" smtClean="0"/>
              <a:t>   </a:t>
            </a:r>
            <a:r>
              <a:rPr lang="en-GB" sz="1200" dirty="0"/>
              <a:t>S</a:t>
            </a:r>
            <a:r>
              <a:rPr lang="en-GB" sz="1200" dirty="0" smtClean="0"/>
              <a:t>alary for SMP 81 rounded to nearest £5k is £75,000</a:t>
            </a:r>
            <a:endParaRPr lang="en-GB" sz="1200" dirty="0"/>
          </a:p>
        </p:txBody>
      </p:sp>
      <p:sp>
        <p:nvSpPr>
          <p:cNvPr id="3" name="Rounded Rectangle 2"/>
          <p:cNvSpPr/>
          <p:nvPr/>
        </p:nvSpPr>
        <p:spPr>
          <a:xfrm>
            <a:off x="544915" y="4097205"/>
            <a:ext cx="1542090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Policy and Performance </a:t>
            </a:r>
          </a:p>
          <a:p>
            <a:pPr algn="ctr"/>
            <a:r>
              <a:rPr lang="en-GB" sz="1200" dirty="0" smtClean="0"/>
              <a:t>Gavin Handford</a:t>
            </a:r>
          </a:p>
          <a:p>
            <a:pPr algn="ctr"/>
            <a:r>
              <a:rPr lang="en-GB" sz="1200" dirty="0" smtClean="0"/>
              <a:t>Grade: SMP </a:t>
            </a:r>
            <a:r>
              <a:rPr lang="en-GB" sz="1200" dirty="0" smtClean="0"/>
              <a:t>80</a:t>
            </a:r>
            <a:endParaRPr lang="en-GB" sz="1200" dirty="0" smtClean="0"/>
          </a:p>
          <a:p>
            <a:pPr algn="ctr"/>
            <a:endParaRPr lang="en-GB" sz="1000" dirty="0"/>
          </a:p>
        </p:txBody>
      </p:sp>
      <p:sp>
        <p:nvSpPr>
          <p:cNvPr id="22" name="Rounded Rectangle 21"/>
          <p:cNvSpPr/>
          <p:nvPr/>
        </p:nvSpPr>
        <p:spPr>
          <a:xfrm>
            <a:off x="7380312" y="4132604"/>
            <a:ext cx="1469752" cy="930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Health and Wellbeing</a:t>
            </a:r>
          </a:p>
          <a:p>
            <a:pPr algn="ctr"/>
            <a:r>
              <a:rPr lang="en-GB" sz="1200" dirty="0" smtClean="0"/>
              <a:t>Tom Kealey</a:t>
            </a:r>
          </a:p>
          <a:p>
            <a:pPr algn="ctr"/>
            <a:r>
              <a:rPr lang="en-GB" sz="1200" dirty="0" smtClean="0"/>
              <a:t>Grade: SMP </a:t>
            </a:r>
            <a:r>
              <a:rPr lang="en-GB" sz="1200" dirty="0" smtClean="0"/>
              <a:t>80</a:t>
            </a:r>
            <a:endParaRPr lang="en-GB" sz="1200" dirty="0" smtClean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7524328" y="39690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>
          <a:xfrm>
            <a:off x="467544" y="6741368"/>
            <a:ext cx="3240360" cy="45719"/>
          </a:xfrm>
        </p:spPr>
        <p:txBody>
          <a:bodyPr/>
          <a:lstStyle/>
          <a:p>
            <a:fld id="{D92BB452-CB31-4B63-8D2A-CCA4FF201A1A}" type="datetime1">
              <a:rPr lang="en-GB" sz="800" smtClean="0"/>
              <a:t>23/03/2018</a:t>
            </a:fld>
            <a:r>
              <a:rPr lang="en-GB" dirty="0" smtClean="0"/>
              <a:t> </a:t>
            </a:r>
            <a:r>
              <a:rPr lang="en-GB" sz="800" dirty="0" smtClean="0"/>
              <a:t>Corporate data transparency</a:t>
            </a:r>
            <a:endParaRPr lang="en-GB"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62373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All posts and employees are permanent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547664" y="3850774"/>
            <a:ext cx="0" cy="23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009822" y="4097205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Finance</a:t>
            </a:r>
          </a:p>
          <a:p>
            <a:pPr algn="ctr"/>
            <a:r>
              <a:rPr lang="en-GB" sz="1200" dirty="0" smtClean="0"/>
              <a:t>Bill Pallett</a:t>
            </a:r>
          </a:p>
          <a:p>
            <a:pPr algn="ctr"/>
            <a:r>
              <a:rPr lang="en-GB" sz="1200" dirty="0" smtClean="0"/>
              <a:t>Grade: SMP 81 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654433" y="3850775"/>
            <a:ext cx="0" cy="23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5580112" y="4107806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</a:t>
            </a:r>
            <a:r>
              <a:rPr lang="en-GB" sz="1200" dirty="0" smtClean="0"/>
              <a:t>of Property</a:t>
            </a:r>
          </a:p>
          <a:p>
            <a:pPr algn="ctr"/>
            <a:r>
              <a:rPr lang="en-GB" sz="1200" dirty="0" smtClean="0"/>
              <a:t>John Reed</a:t>
            </a:r>
          </a:p>
          <a:p>
            <a:pPr algn="ctr"/>
            <a:r>
              <a:rPr lang="en-GB" sz="1200" dirty="0" smtClean="0"/>
              <a:t>Grade: </a:t>
            </a:r>
            <a:r>
              <a:rPr lang="en-GB" sz="1200" dirty="0" smtClean="0"/>
              <a:t>SMP 80</a:t>
            </a:r>
            <a:endParaRPr lang="en-GB" sz="1200" dirty="0" smtClean="0"/>
          </a:p>
        </p:txBody>
      </p:sp>
      <p:cxnSp>
        <p:nvCxnSpPr>
          <p:cNvPr id="43" name="Straight Connector 42"/>
          <p:cNvCxnSpPr>
            <a:stCxn id="61" idx="0"/>
          </p:cNvCxnSpPr>
          <p:nvPr/>
        </p:nvCxnSpPr>
        <p:spPr>
          <a:xfrm flipV="1">
            <a:off x="6315153" y="3861048"/>
            <a:ext cx="0" cy="246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343675" y="4107806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 smtClean="0"/>
          </a:p>
          <a:p>
            <a:pPr algn="ctr"/>
            <a:r>
              <a:rPr lang="en-GB" sz="1200" dirty="0" smtClean="0"/>
              <a:t>Head of People and Communities</a:t>
            </a:r>
          </a:p>
          <a:p>
            <a:pPr algn="ctr"/>
            <a:r>
              <a:rPr lang="en-GB" sz="1200" dirty="0" smtClean="0"/>
              <a:t>Mari Roberts-Wood</a:t>
            </a:r>
          </a:p>
          <a:p>
            <a:pPr algn="ctr"/>
            <a:r>
              <a:rPr lang="en-GB" sz="1200" dirty="0" smtClean="0"/>
              <a:t>Grade: SMP </a:t>
            </a:r>
            <a:r>
              <a:rPr lang="en-GB" sz="1200" dirty="0" smtClean="0"/>
              <a:t>80</a:t>
            </a:r>
            <a:endParaRPr lang="en-GB" sz="1200" dirty="0" smtClean="0"/>
          </a:p>
          <a:p>
            <a:pPr algn="ctr"/>
            <a:endParaRPr lang="en-GB" sz="1000" dirty="0"/>
          </a:p>
        </p:txBody>
      </p:sp>
      <p:sp>
        <p:nvSpPr>
          <p:cNvPr id="67" name="Rounded Rectangle 66"/>
          <p:cNvSpPr/>
          <p:nvPr/>
        </p:nvSpPr>
        <p:spPr>
          <a:xfrm>
            <a:off x="3577605" y="5191464"/>
            <a:ext cx="1584176" cy="996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Customers,  Communications and Change</a:t>
            </a:r>
          </a:p>
          <a:p>
            <a:pPr algn="ctr"/>
            <a:r>
              <a:rPr lang="en-GB" sz="1200" dirty="0" smtClean="0"/>
              <a:t>Fiona Cullen</a:t>
            </a:r>
          </a:p>
          <a:p>
            <a:pPr algn="ctr"/>
            <a:r>
              <a:rPr lang="en-GB" sz="1200" dirty="0" smtClean="0"/>
              <a:t>Grade: SMP </a:t>
            </a:r>
            <a:r>
              <a:rPr lang="en-GB" sz="1200" dirty="0" smtClean="0"/>
              <a:t>80</a:t>
            </a:r>
            <a:endParaRPr lang="en-GB" sz="1200" dirty="0" smtClean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2722706" y="3767792"/>
            <a:ext cx="0" cy="31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195736" y="3885846"/>
            <a:ext cx="0" cy="1325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316228" y="5210420"/>
            <a:ext cx="1384759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 Places &amp; Planning</a:t>
            </a:r>
          </a:p>
          <a:p>
            <a:pPr algn="ctr"/>
            <a:r>
              <a:rPr lang="en-GB" sz="1200" dirty="0" smtClean="0"/>
              <a:t>Luci Mould</a:t>
            </a:r>
          </a:p>
          <a:p>
            <a:pPr algn="ctr"/>
            <a:r>
              <a:rPr lang="en-GB" sz="1200" dirty="0" smtClean="0"/>
              <a:t>Grade: SMP </a:t>
            </a:r>
            <a:r>
              <a:rPr lang="en-GB" sz="1200" dirty="0" smtClean="0"/>
              <a:t>80</a:t>
            </a:r>
            <a:endParaRPr lang="en-GB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939397" y="3885846"/>
            <a:ext cx="0" cy="134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514001" y="3864650"/>
            <a:ext cx="25052" cy="1325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1979712" y="5226189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Recycling &amp; Cleansing</a:t>
            </a:r>
          </a:p>
          <a:p>
            <a:pPr algn="ctr"/>
            <a:r>
              <a:rPr lang="en-GB" sz="1200" dirty="0" smtClean="0"/>
              <a:t>Frank Etheridge</a:t>
            </a:r>
          </a:p>
          <a:p>
            <a:pPr algn="ctr"/>
            <a:r>
              <a:rPr lang="en-GB" sz="1200" dirty="0" smtClean="0"/>
              <a:t>Grade: </a:t>
            </a:r>
            <a:r>
              <a:rPr lang="en-GB" sz="1200" smtClean="0"/>
              <a:t>SMP </a:t>
            </a:r>
            <a:r>
              <a:rPr lang="en-GB" sz="1200" smtClean="0"/>
              <a:t>79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316228" y="6243374"/>
            <a:ext cx="3200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Contact: 01737 276000 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Straight Connector 10"/>
          <p:cNvCxnSpPr>
            <a:endCxn id="7" idx="0"/>
          </p:cNvCxnSpPr>
          <p:nvPr/>
        </p:nvCxnSpPr>
        <p:spPr>
          <a:xfrm flipH="1">
            <a:off x="4626888" y="2024844"/>
            <a:ext cx="10239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2"/>
          </p:cNvCxnSpPr>
          <p:nvPr/>
        </p:nvCxnSpPr>
        <p:spPr>
          <a:xfrm>
            <a:off x="4626888" y="2857825"/>
            <a:ext cx="0" cy="211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36296" y="3885846"/>
            <a:ext cx="0" cy="134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832115" y="5226006"/>
            <a:ext cx="13844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Legal</a:t>
            </a:r>
          </a:p>
          <a:p>
            <a:pPr algn="ctr"/>
            <a:r>
              <a:rPr lang="en-GB" sz="1200" dirty="0" smtClean="0"/>
              <a:t>Michael Graham</a:t>
            </a:r>
          </a:p>
          <a:p>
            <a:pPr algn="ctr"/>
            <a:r>
              <a:rPr lang="en-GB" sz="1200" dirty="0" smtClean="0"/>
              <a:t>Grade:</a:t>
            </a:r>
          </a:p>
          <a:p>
            <a:pPr algn="ctr"/>
            <a:r>
              <a:rPr lang="en-GB" sz="1200" dirty="0" smtClean="0"/>
              <a:t>Shared post with Spelthorne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354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795</TotalTime>
  <Words>167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Reigate and Banstead Borough Council  Organisation Chart, Top Three Levels  Data Transparency,  April 2016  </vt:lpstr>
    </vt:vector>
  </TitlesOfParts>
  <Company>Reigate &amp; Banstead 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Transparency – Organisation Chart Top Three Tiers</dc:title>
  <dc:creator>Kim Baker</dc:creator>
  <cp:lastModifiedBy>HoggDia</cp:lastModifiedBy>
  <cp:revision>57</cp:revision>
  <cp:lastPrinted>2014-10-08T14:37:58Z</cp:lastPrinted>
  <dcterms:created xsi:type="dcterms:W3CDTF">2014-10-08T09:37:19Z</dcterms:created>
  <dcterms:modified xsi:type="dcterms:W3CDTF">2018-03-23T09:35:19Z</dcterms:modified>
</cp:coreProperties>
</file>