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20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FF009-BA6D-4395-A71B-B979881FA3C9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472BF-42E7-48E9-ABA5-5AC68DCD764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5501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7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3915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089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153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176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0944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154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0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658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13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1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B36CA-E908-49AE-86BE-5D71A6B087AD}" type="datetimeFigureOut">
              <a:rPr lang="en-GB" smtClean="0"/>
              <a:t>11/01/2016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BD271-4DE1-4FB2-B9A9-7983EF9B08A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12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4770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Reigate and Banstead Borough Council 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Organisation Chart, Top Three Levels</a:t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Transparency,  </a:t>
            </a:r>
            <a: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April 2015</a:t>
            </a:r>
            <a:br>
              <a:rPr lang="en-GB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1521" y="1196752"/>
            <a:ext cx="8568952" cy="55022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pPr marL="0" indent="0" algn="r">
              <a:buNone/>
            </a:pPr>
            <a:endParaRPr lang="en-GB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3105778" y="1520788"/>
            <a:ext cx="30963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Chief Executive</a:t>
            </a:r>
          </a:p>
          <a:p>
            <a:pPr algn="ctr"/>
            <a:r>
              <a:rPr lang="en-GB" sz="1200" dirty="0" smtClean="0"/>
              <a:t>Grade  and salary ceiling n/a</a:t>
            </a:r>
            <a:endParaRPr lang="en-GB" sz="1200" dirty="0"/>
          </a:p>
        </p:txBody>
      </p:sp>
      <p:sp>
        <p:nvSpPr>
          <p:cNvPr id="7" name="Rounded Rectangle 6"/>
          <p:cNvSpPr/>
          <p:nvPr/>
        </p:nvSpPr>
        <p:spPr>
          <a:xfrm>
            <a:off x="3105778" y="2204864"/>
            <a:ext cx="3096344" cy="652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 smtClean="0"/>
          </a:p>
          <a:p>
            <a:pPr algn="ctr"/>
            <a:r>
              <a:rPr lang="en-GB" sz="1200" dirty="0" smtClean="0"/>
              <a:t>Deputy Chief Executive</a:t>
            </a:r>
          </a:p>
          <a:p>
            <a:pPr algn="ctr"/>
            <a:r>
              <a:rPr lang="en-GB" sz="1200" dirty="0" smtClean="0"/>
              <a:t>Grade: DCE P 92</a:t>
            </a:r>
          </a:p>
          <a:p>
            <a:pPr algn="ctr"/>
            <a:r>
              <a:rPr lang="en-GB" sz="1200" dirty="0" smtClean="0"/>
              <a:t>Salary ceiling  £103,00</a:t>
            </a:r>
          </a:p>
          <a:p>
            <a:pPr algn="ctr"/>
            <a:endParaRPr lang="en-GB" sz="1200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1254246" y="3068960"/>
            <a:ext cx="6981233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Management Team </a:t>
            </a:r>
          </a:p>
          <a:p>
            <a:pPr algn="ctr"/>
            <a:r>
              <a:rPr lang="en-GB" sz="1200" dirty="0" smtClean="0"/>
              <a:t>Grade: Service Manager  Salary Scale SMP 79 to SMP 90</a:t>
            </a:r>
          </a:p>
          <a:p>
            <a:pPr algn="ctr"/>
            <a:r>
              <a:rPr lang="en-GB" sz="1200" dirty="0" smtClean="0"/>
              <a:t>Salary Ceiling for grade is £88,656, except * </a:t>
            </a:r>
            <a:r>
              <a:rPr lang="en-GB" sz="1200" dirty="0"/>
              <a:t> </a:t>
            </a:r>
            <a:r>
              <a:rPr lang="en-GB" sz="1200" dirty="0" smtClean="0"/>
              <a:t>  </a:t>
            </a:r>
            <a:r>
              <a:rPr lang="en-GB" sz="1200" dirty="0"/>
              <a:t>S</a:t>
            </a:r>
            <a:r>
              <a:rPr lang="en-GB" sz="1200" dirty="0" smtClean="0"/>
              <a:t>alary for SMP 79 rounded to nearest £5k is £70,000</a:t>
            </a:r>
            <a:endParaRPr lang="en-GB" sz="1200" dirty="0"/>
          </a:p>
        </p:txBody>
      </p:sp>
      <p:sp>
        <p:nvSpPr>
          <p:cNvPr id="3" name="Rounded Rectangle 2"/>
          <p:cNvSpPr/>
          <p:nvPr/>
        </p:nvSpPr>
        <p:spPr>
          <a:xfrm>
            <a:off x="2348620" y="4107806"/>
            <a:ext cx="1542090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Corporate Policy, Performance &amp; Parking </a:t>
            </a:r>
          </a:p>
          <a:p>
            <a:pPr algn="ctr"/>
            <a:r>
              <a:rPr lang="en-GB" sz="1200" dirty="0" smtClean="0"/>
              <a:t>Grade: SMP  79</a:t>
            </a:r>
          </a:p>
          <a:p>
            <a:pPr algn="ctr"/>
            <a:endParaRPr lang="en-GB" sz="1000" dirty="0"/>
          </a:p>
        </p:txBody>
      </p:sp>
      <p:sp>
        <p:nvSpPr>
          <p:cNvPr id="22" name="Rounded Rectangle 21"/>
          <p:cNvSpPr/>
          <p:nvPr/>
        </p:nvSpPr>
        <p:spPr>
          <a:xfrm>
            <a:off x="5292080" y="5224205"/>
            <a:ext cx="1469752" cy="93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Leisure  &amp; Wellbeing</a:t>
            </a:r>
          </a:p>
          <a:p>
            <a:pPr algn="ctr"/>
            <a:r>
              <a:rPr lang="en-GB" sz="1200" dirty="0" smtClean="0"/>
              <a:t>Grade: SMP 79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7524328" y="39690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Date Placeholder 139"/>
          <p:cNvSpPr>
            <a:spLocks noGrp="1"/>
          </p:cNvSpPr>
          <p:nvPr>
            <p:ph type="dt" sz="half" idx="10"/>
          </p:nvPr>
        </p:nvSpPr>
        <p:spPr>
          <a:xfrm>
            <a:off x="467544" y="6741368"/>
            <a:ext cx="3240360" cy="45719"/>
          </a:xfrm>
        </p:spPr>
        <p:txBody>
          <a:bodyPr/>
          <a:lstStyle/>
          <a:p>
            <a:fld id="{D92BB452-CB31-4B63-8D2A-CCA4FF201A1A}" type="datetime1">
              <a:rPr lang="en-GB" sz="800" smtClean="0"/>
              <a:t>11/01/2016</a:t>
            </a:fld>
            <a:r>
              <a:rPr lang="en-GB" dirty="0" smtClean="0"/>
              <a:t> </a:t>
            </a:r>
            <a:r>
              <a:rPr lang="en-GB" sz="800" dirty="0" smtClean="0"/>
              <a:t>Corporate data transparency</a:t>
            </a:r>
            <a:endParaRPr lang="en-GB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827584" y="623731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All posts and employees are permanent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17642" y="409720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*Legal </a:t>
            </a:r>
          </a:p>
          <a:p>
            <a:pPr algn="ctr"/>
            <a:r>
              <a:rPr lang="en-GB" sz="1200" dirty="0" smtClean="0"/>
              <a:t>(shared post with Spelthorne)</a:t>
            </a:r>
            <a:endParaRPr lang="en-GB" sz="1200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3110135" y="3861048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ounded Rectangle 54"/>
          <p:cNvSpPr/>
          <p:nvPr/>
        </p:nvSpPr>
        <p:spPr>
          <a:xfrm>
            <a:off x="4009822" y="409720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Finance</a:t>
            </a:r>
          </a:p>
          <a:p>
            <a:pPr algn="ctr"/>
            <a:r>
              <a:rPr lang="en-GB" sz="1200" dirty="0" smtClean="0"/>
              <a:t>Grade: SMP 79 </a:t>
            </a: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4654433" y="3850775"/>
            <a:ext cx="0" cy="236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ounded Rectangle 60"/>
          <p:cNvSpPr/>
          <p:nvPr/>
        </p:nvSpPr>
        <p:spPr>
          <a:xfrm>
            <a:off x="5580112" y="4107806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Property</a:t>
            </a:r>
          </a:p>
          <a:p>
            <a:pPr algn="ctr"/>
            <a:r>
              <a:rPr lang="en-GB" sz="1200" dirty="0" smtClean="0"/>
              <a:t>Grade: SMP 79 </a:t>
            </a:r>
          </a:p>
        </p:txBody>
      </p:sp>
      <p:cxnSp>
        <p:nvCxnSpPr>
          <p:cNvPr id="43" name="Straight Connector 42"/>
          <p:cNvCxnSpPr>
            <a:stCxn id="61" idx="0"/>
          </p:cNvCxnSpPr>
          <p:nvPr/>
        </p:nvCxnSpPr>
        <p:spPr>
          <a:xfrm flipV="1">
            <a:off x="6315153" y="3861048"/>
            <a:ext cx="0" cy="246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ounded Rectangle 65"/>
          <p:cNvSpPr/>
          <p:nvPr/>
        </p:nvSpPr>
        <p:spPr>
          <a:xfrm>
            <a:off x="7164288" y="4097205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 dirty="0" smtClean="0"/>
          </a:p>
          <a:p>
            <a:pPr algn="ctr"/>
            <a:r>
              <a:rPr lang="en-GB" sz="1200" dirty="0" smtClean="0"/>
              <a:t>Head of People &amp; Welfare</a:t>
            </a:r>
          </a:p>
          <a:p>
            <a:pPr algn="ctr"/>
            <a:r>
              <a:rPr lang="en-GB" sz="1200" dirty="0" smtClean="0"/>
              <a:t>Grade: SMP 79</a:t>
            </a:r>
          </a:p>
          <a:p>
            <a:pPr algn="ctr"/>
            <a:endParaRPr lang="en-GB" sz="1000" dirty="0"/>
          </a:p>
        </p:txBody>
      </p:sp>
      <p:sp>
        <p:nvSpPr>
          <p:cNvPr id="67" name="Rounded Rectangle 66"/>
          <p:cNvSpPr/>
          <p:nvPr/>
        </p:nvSpPr>
        <p:spPr>
          <a:xfrm>
            <a:off x="1979712" y="5224205"/>
            <a:ext cx="1584176" cy="9963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Customers,  Communications &amp; Change</a:t>
            </a:r>
          </a:p>
          <a:p>
            <a:pPr algn="ctr"/>
            <a:r>
              <a:rPr lang="en-GB" sz="1200" dirty="0" smtClean="0"/>
              <a:t>Grade: SMP 79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7818453" y="3793390"/>
            <a:ext cx="0" cy="3144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 flipV="1">
            <a:off x="2195736" y="3885846"/>
            <a:ext cx="0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ounded Rectangle 80"/>
          <p:cNvSpPr/>
          <p:nvPr/>
        </p:nvSpPr>
        <p:spPr>
          <a:xfrm>
            <a:off x="3707904" y="5226189"/>
            <a:ext cx="1384759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 Places &amp; Planning</a:t>
            </a:r>
          </a:p>
          <a:p>
            <a:pPr algn="ctr"/>
            <a:r>
              <a:rPr lang="en-GB" sz="1200" dirty="0" smtClean="0"/>
              <a:t>Grade: SMP 79</a:t>
            </a:r>
            <a:endParaRPr lang="en-GB" sz="1200" dirty="0"/>
          </a:p>
        </p:txBody>
      </p:sp>
      <p:sp>
        <p:nvSpPr>
          <p:cNvPr id="83" name="Rounded Rectangle 82"/>
          <p:cNvSpPr/>
          <p:nvPr/>
        </p:nvSpPr>
        <p:spPr>
          <a:xfrm>
            <a:off x="7001707" y="5236604"/>
            <a:ext cx="1490464" cy="930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Head of Environmental  &amp; Community Regulation</a:t>
            </a:r>
          </a:p>
          <a:p>
            <a:pPr algn="ctr"/>
            <a:r>
              <a:rPr lang="en-GB" sz="1200" dirty="0" smtClean="0"/>
              <a:t>Grade: SMP 79</a:t>
            </a:r>
            <a:endParaRPr lang="en-GB" sz="1000" dirty="0" smtClean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3939397" y="3885846"/>
            <a:ext cx="0" cy="13403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514001" y="3864650"/>
            <a:ext cx="25052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 flipV="1">
            <a:off x="7110949" y="3885846"/>
            <a:ext cx="0" cy="13259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1460695" y="3861048"/>
            <a:ext cx="0" cy="2258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ounded Rectangle 120"/>
          <p:cNvSpPr/>
          <p:nvPr/>
        </p:nvSpPr>
        <p:spPr>
          <a:xfrm>
            <a:off x="366882" y="5236604"/>
            <a:ext cx="1470082" cy="9556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*Head of Recycling &amp; Cleansing</a:t>
            </a:r>
          </a:p>
          <a:p>
            <a:pPr algn="ctr"/>
            <a:r>
              <a:rPr lang="en-GB" sz="1200" dirty="0" smtClean="0"/>
              <a:t>Grade: M3A2</a:t>
            </a: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316228" y="6243374"/>
            <a:ext cx="32000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chemeClr val="accent1">
                    <a:lumMod val="75000"/>
                  </a:schemeClr>
                </a:solidFill>
              </a:rPr>
              <a:t>Contact: 01737 276000 </a:t>
            </a:r>
            <a:endParaRPr lang="en-GB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1" name="Straight Connector 10"/>
          <p:cNvCxnSpPr>
            <a:stCxn id="6" idx="2"/>
            <a:endCxn id="7" idx="0"/>
          </p:cNvCxnSpPr>
          <p:nvPr/>
        </p:nvCxnSpPr>
        <p:spPr>
          <a:xfrm>
            <a:off x="4653950" y="2024844"/>
            <a:ext cx="0" cy="180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</p:cNvCxnSpPr>
          <p:nvPr/>
        </p:nvCxnSpPr>
        <p:spPr>
          <a:xfrm>
            <a:off x="4653950" y="2857825"/>
            <a:ext cx="0" cy="211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540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731</TotalTime>
  <Words>159</Words>
  <Application>Microsoft Office PowerPoint</Application>
  <PresentationFormat>On-screen Show 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 Reigate and Banstead Borough Council  Organisation Chart, Top Three Levels  Data Transparency,  April 2015  </vt:lpstr>
    </vt:vector>
  </TitlesOfParts>
  <Company>Reigate &amp; Banstead 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Transparency – Organisation Chart Top Three Tiers</dc:title>
  <dc:creator>Kim Baker</dc:creator>
  <cp:lastModifiedBy>Christine Smith</cp:lastModifiedBy>
  <cp:revision>48</cp:revision>
  <cp:lastPrinted>2014-10-08T14:37:58Z</cp:lastPrinted>
  <dcterms:created xsi:type="dcterms:W3CDTF">2014-10-08T09:37:19Z</dcterms:created>
  <dcterms:modified xsi:type="dcterms:W3CDTF">2016-01-11T13:40:22Z</dcterms:modified>
</cp:coreProperties>
</file>